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5" y="334800"/>
            <a:ext cx="6820062" cy="820615"/>
          </a:xfrm>
        </p:spPr>
        <p:txBody>
          <a:bodyPr anchor="ctr" anchorCtr="0">
            <a:normAutofit/>
          </a:bodyPr>
          <a:lstStyle>
            <a:lvl1pPr>
              <a:defRPr sz="2500" b="1" i="0" kern="0" cap="all" spc="10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8354" y="1423988"/>
            <a:ext cx="8047313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>
                <a:solidFill>
                  <a:schemeClr val="tx1"/>
                </a:solidFill>
              </a:defRPr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Bullet Level 1</a:t>
            </a:r>
          </a:p>
          <a:p>
            <a:pPr lvl="1"/>
            <a:r>
              <a:rPr lang="en-US" noProof="0" dirty="0" smtClean="0"/>
              <a:t>Bullet Level 2</a:t>
            </a:r>
          </a:p>
          <a:p>
            <a:pPr lvl="2"/>
            <a:r>
              <a:rPr lang="en-US" noProof="0" dirty="0" smtClean="0"/>
              <a:t>Bullet Level 3</a:t>
            </a:r>
          </a:p>
          <a:p>
            <a:pPr lvl="3"/>
            <a:r>
              <a:rPr lang="en-US" noProof="0" dirty="0" smtClean="0"/>
              <a:t>Bullet Level 4</a:t>
            </a:r>
          </a:p>
          <a:p>
            <a:pPr lvl="4"/>
            <a:r>
              <a:rPr lang="en-US" noProof="0" dirty="0" smtClean="0"/>
              <a:t>Bullet Level 5</a:t>
            </a:r>
            <a:endParaRPr lang="en-US" noProof="0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20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4" y="334963"/>
            <a:ext cx="6820063" cy="820615"/>
          </a:xfrm>
        </p:spPr>
        <p:txBody>
          <a:bodyPr>
            <a:normAutofit/>
          </a:bodyPr>
          <a:lstStyle>
            <a:lvl1pPr>
              <a:defRPr sz="2500" b="1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8124" y="1423988"/>
            <a:ext cx="4038600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Bullet Level 1</a:t>
            </a:r>
          </a:p>
          <a:p>
            <a:pPr lvl="1"/>
            <a:r>
              <a:rPr lang="en-US" noProof="0" dirty="0" smtClean="0"/>
              <a:t>Bullet Level 2</a:t>
            </a:r>
          </a:p>
          <a:p>
            <a:pPr lvl="2"/>
            <a:r>
              <a:rPr lang="en-US" noProof="0" dirty="0" smtClean="0"/>
              <a:t>Bullet Level 3</a:t>
            </a:r>
          </a:p>
          <a:p>
            <a:pPr lvl="3"/>
            <a:r>
              <a:rPr lang="en-US" noProof="0" dirty="0" smtClean="0"/>
              <a:t>Bullet Level 4</a:t>
            </a:r>
          </a:p>
          <a:p>
            <a:pPr lvl="4"/>
            <a:r>
              <a:rPr lang="en-US" noProof="0" dirty="0" smtClean="0"/>
              <a:t>Bullet Level 5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09124" y="1423988"/>
            <a:ext cx="3846543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Bullet Level 1</a:t>
            </a:r>
          </a:p>
          <a:p>
            <a:pPr lvl="1"/>
            <a:r>
              <a:rPr lang="en-US" noProof="0" dirty="0" smtClean="0"/>
              <a:t>Bullet Level 2</a:t>
            </a:r>
          </a:p>
          <a:p>
            <a:pPr lvl="2"/>
            <a:r>
              <a:rPr lang="en-US" noProof="0" dirty="0" smtClean="0"/>
              <a:t>Bullet Level 3</a:t>
            </a:r>
          </a:p>
          <a:p>
            <a:pPr lvl="3"/>
            <a:r>
              <a:rPr lang="en-US" noProof="0" dirty="0" smtClean="0"/>
              <a:t>Bullet Level 4</a:t>
            </a:r>
          </a:p>
          <a:p>
            <a:pPr lvl="4"/>
            <a:r>
              <a:rPr lang="en-US" noProof="0" dirty="0" smtClean="0"/>
              <a:t>Bullet Level 5</a:t>
            </a:r>
            <a:endParaRPr lang="en-US" noProof="0" dirty="0"/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134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4" y="334800"/>
            <a:ext cx="6820063" cy="820615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896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5989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-361" y="1392237"/>
            <a:ext cx="8387999" cy="4751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012950"/>
            <a:ext cx="6587999" cy="1620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3695375"/>
            <a:ext cx="6587999" cy="429166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subtitle</a:t>
            </a:r>
            <a:endParaRPr lang="en-US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9071999" y="2028298"/>
            <a:ext cx="72000" cy="16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736632" y="4553185"/>
            <a:ext cx="2047005" cy="1981202"/>
          </a:xfr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0" y="6331197"/>
            <a:ext cx="1436458" cy="1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9051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arcador de contenido"/>
          <p:cNvSpPr>
            <a:spLocks noGrp="1"/>
          </p:cNvSpPr>
          <p:nvPr>
            <p:ph sz="quarter" idx="10"/>
          </p:nvPr>
        </p:nvSpPr>
        <p:spPr>
          <a:xfrm>
            <a:off x="1080000" y="1800000"/>
            <a:ext cx="7740000" cy="288032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es-ES" sz="30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  <a:ea typeface="+mn-ea"/>
                <a:cs typeface="Univers 55"/>
              </a:defRPr>
            </a:lvl1pPr>
            <a:lvl2pPr marL="540000" indent="-180000">
              <a:buSzPct val="80000"/>
              <a:buFontTx/>
              <a:buBlip>
                <a:blip r:embed="rId3"/>
              </a:buBlip>
              <a:defRPr lang="es-ES" sz="28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  <a:ea typeface="+mn-ea"/>
                <a:cs typeface="Univers 55"/>
              </a:defRPr>
            </a:lvl2pPr>
            <a:lvl3pPr marL="900000" indent="-180000">
              <a:buSzPct val="80000"/>
              <a:buFontTx/>
              <a:buBlip>
                <a:blip r:embed="rId4"/>
              </a:buBlip>
              <a:defRPr lang="es-ES" sz="2800" b="0" i="0" kern="1200" baseline="0" dirty="0" smtClean="0">
                <a:solidFill>
                  <a:srgbClr val="20BADF"/>
                </a:solidFill>
                <a:latin typeface="Univers 55"/>
                <a:ea typeface="+mn-ea"/>
                <a:cs typeface="Univers 55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/>
          </p:nvPr>
        </p:nvSpPr>
        <p:spPr>
          <a:xfrm>
            <a:off x="1080000" y="404664"/>
            <a:ext cx="5400204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000" b="0" i="0" baseline="0">
                <a:solidFill>
                  <a:schemeClr val="bg1"/>
                </a:solidFill>
                <a:latin typeface="65 Univers Bold"/>
                <a:cs typeface="65 Univers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2"/>
          </p:nvPr>
        </p:nvSpPr>
        <p:spPr>
          <a:xfrm>
            <a:off x="1080000" y="108000"/>
            <a:ext cx="5472211" cy="3333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 b="0" i="0">
                <a:solidFill>
                  <a:srgbClr val="20BADF"/>
                </a:solidFill>
                <a:latin typeface="65 Univers Bold"/>
                <a:cs typeface="65 Univers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71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355" y="173776"/>
            <a:ext cx="6820876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8354" y="1981200"/>
            <a:ext cx="830543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pic>
        <p:nvPicPr>
          <p:cNvPr id="4" name="Bild 3" descr="IWA_LOGO_white_background_RGB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888" y="397527"/>
            <a:ext cx="1036750" cy="7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8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push dir="u"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414646"/>
          </a:solidFill>
          <a:latin typeface="Arial"/>
          <a:ea typeface="+mn-ea"/>
          <a:cs typeface="+mn-cs"/>
        </a:defRPr>
      </a:lvl1pPr>
      <a:lvl2pPr marL="536575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414646"/>
          </a:solidFill>
          <a:latin typeface="Arial"/>
          <a:ea typeface="+mn-ea"/>
          <a:cs typeface="+mn-cs"/>
        </a:defRPr>
      </a:lvl2pPr>
      <a:lvl3pPr marL="811213" indent="-27463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1800" kern="1200">
          <a:solidFill>
            <a:srgbClr val="414646"/>
          </a:solidFill>
          <a:latin typeface="Arial"/>
          <a:ea typeface="+mn-ea"/>
          <a:cs typeface="+mn-cs"/>
        </a:defRPr>
      </a:lvl3pPr>
      <a:lvl4pPr marL="1074738" indent="-2635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4pPr>
      <a:lvl5pPr marL="1347788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820063" cy="1295400"/>
          </a:xfrm>
        </p:spPr>
        <p:txBody>
          <a:bodyPr>
            <a:noAutofit/>
          </a:bodyPr>
          <a:lstStyle/>
          <a:p>
            <a:r>
              <a:rPr lang="en-US" sz="1600" cap="none" dirty="0" smtClean="0">
                <a:solidFill>
                  <a:schemeClr val="tx1">
                    <a:lumMod val="75000"/>
                  </a:schemeClr>
                </a:solidFill>
              </a:rPr>
              <a:t>IWA Working Group On Public Policy And Regulation For Resilience</a:t>
            </a:r>
            <a:r>
              <a:rPr lang="en-US" sz="1100" b="0" cap="none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1100" b="0" cap="none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100" b="0" cap="none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1100" b="0" cap="none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100" b="0" cap="none" dirty="0" smtClean="0">
                <a:solidFill>
                  <a:schemeClr val="tx1">
                    <a:lumMod val="75000"/>
                  </a:schemeClr>
                </a:solidFill>
              </a:rPr>
              <a:t>Working paper – “public policy and regulatory foundations of an effective strategy for resilience in the provision of water, sanitation and wastewater treatment services”. </a:t>
            </a:r>
            <a:br>
              <a:rPr lang="en-US" sz="1100" b="0" cap="none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100" b="0" cap="none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1100" b="0" cap="none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100" cap="none" dirty="0" smtClean="0">
                <a:solidFill>
                  <a:schemeClr val="tx1">
                    <a:lumMod val="75000"/>
                  </a:schemeClr>
                </a:solidFill>
              </a:rPr>
              <a:t>Members: </a:t>
            </a:r>
            <a:r>
              <a:rPr lang="en-US" sz="1100" b="0" cap="none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1100" b="0" cap="none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100" b="0" cap="none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br>
              <a:rPr lang="en-US" sz="1100" b="0" cap="none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en-US" sz="1100" b="0" cap="none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140561"/>
              </p:ext>
            </p:extLst>
          </p:nvPr>
        </p:nvGraphicFramePr>
        <p:xfrm>
          <a:off x="1143000" y="2514600"/>
          <a:ext cx="7010400" cy="3461826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7010400"/>
              </a:tblGrid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Rebekah Brown - Monash University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Sanford Berg- University Of Florida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Klaas Schwartz- UNESCO-IHE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Leila Harris - University Of British Columbia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Christopher Decker - University Of Oxford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Rui Cunha Marques - Universidade De Lisboa Instituto Superior Técnico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039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Claude Ménard- Université De Paris (Panthéon-sorbonne) and Centre D’economie De La Sorbonne (Ces)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Duncan Thomas- University Of Manchester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Franco Becchis- Turin School Of Local Regulation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Enkelejda Gjinali- Polytechnic University Of Tirane-albania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Ian Barker - Water Policy International Ltd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Maria Salvetti- IAE De Paris / Sorbonne Business School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Cosmo Graham- University Of Leicester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Judith Clifton - University Of Cantabria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Lucy Rodina- University Of British Columbia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27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Office-Design</vt:lpstr>
      <vt:lpstr>IWA Working Group On Public Policy And Regulation For Resilience  Working paper – “public policy and regulatory foundations of an effective strategy for resilience in the provision of water, sanitation and wastewater treatment services”.   Members:     </vt:lpstr>
    </vt:vector>
  </TitlesOfParts>
  <Company>International Water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IWA Working Group On Public Policy And Regulation For Resilience  Working paper – “public policy and regulatory foundations of an effective strategy for resilience in the provision of water, sanitation and wastewater treatment services”.   Members:</dc:title>
  <dc:creator>IWA</dc:creator>
  <cp:lastModifiedBy>Marta Jimenez</cp:lastModifiedBy>
  <cp:revision>2</cp:revision>
  <dcterms:created xsi:type="dcterms:W3CDTF">2016-06-29T15:23:08Z</dcterms:created>
  <dcterms:modified xsi:type="dcterms:W3CDTF">2016-07-21T15:38:04Z</dcterms:modified>
</cp:coreProperties>
</file>